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3" r:id="rId6"/>
    <p:sldId id="264" r:id="rId7"/>
    <p:sldId id="274" r:id="rId8"/>
    <p:sldId id="266" r:id="rId9"/>
    <p:sldId id="27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59" r:id="rId18"/>
    <p:sldId id="276" r:id="rId19"/>
    <p:sldId id="277" r:id="rId20"/>
    <p:sldId id="26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000" y="2880000"/>
            <a:ext cx="6480048" cy="23012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Multi-robots navigation in cluttered and dynamic environments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600" y="4725144"/>
            <a:ext cx="6480048" cy="300460"/>
          </a:xfrm>
        </p:spPr>
        <p:txBody>
          <a:bodyPr>
            <a:normAutofit/>
          </a:bodyPr>
          <a:lstStyle/>
          <a:p>
            <a:r>
              <a:rPr lang="fr-FR" sz="1200" dirty="0" smtClean="0"/>
              <a:t>Bruno BORGES DA COSTA, Camilla CARTA, Alexis DEWAELE and Yoann LAPIJOVER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757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3) </a:t>
            </a:r>
            <a:r>
              <a:rPr lang="fr-FR" dirty="0" err="1" smtClean="0"/>
              <a:t>Braitenberg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6576" indent="0">
                  <a:buNone/>
                </a:pPr>
                <a:endParaRPr lang="fr-FR" sz="2800" b="0" i="1" dirty="0" smtClean="0">
                  <a:latin typeface="Cambria Math"/>
                </a:endParaRPr>
              </a:p>
              <a:p>
                <a:pPr marL="36576" indent="0">
                  <a:buNone/>
                </a:pPr>
                <a:endParaRPr lang="fr-FR" sz="2800" i="1" dirty="0">
                  <a:latin typeface="Cambria Math"/>
                </a:endParaRPr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𝜎</m:t>
                      </m:r>
                      <m:r>
                        <a:rPr lang="fr-FR" sz="2800" b="0" i="1" smtClean="0">
                          <a:latin typeface="Cambria Math"/>
                        </a:rPr>
                        <m:t>+=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/>
                        </a:rPr>
                        <m:t>∗</m:t>
                      </m:r>
                      <m:r>
                        <a:rPr lang="fr-FR" sz="2800" b="0" i="1" smtClean="0">
                          <a:latin typeface="Cambria Math"/>
                        </a:rPr>
                        <m:t>𝑠𝑒𝑛𝑠𝑜𝑟</m:t>
                      </m:r>
                      <m:r>
                        <m:rPr>
                          <m:lit/>
                        </m:rPr>
                        <a:rPr lang="fr-FR" sz="2800" b="0" i="1" smtClean="0">
                          <a:latin typeface="Cambria Math"/>
                        </a:rPr>
                        <m:t>_</m:t>
                      </m:r>
                      <m:r>
                        <a:rPr lang="fr-FR" sz="2800" b="0" i="1" smtClean="0">
                          <a:latin typeface="Cambria Math"/>
                        </a:rPr>
                        <m:t>𝑣𝑎𝑙𝑢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pPr marL="36576" indent="0">
                  <a:buNone/>
                </a:pPr>
                <a:r>
                  <a:rPr lang="fr-FR" sz="2800" dirty="0" err="1" smtClean="0"/>
                  <a:t>Where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the </a:t>
                </a:r>
                <a:r>
                  <a:rPr lang="fr-FR" sz="2800" dirty="0" err="1" smtClean="0"/>
                  <a:t>newly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computed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Braitenberg</a:t>
                </a:r>
                <a:r>
                  <a:rPr lang="fr-FR" sz="2800" dirty="0" smtClean="0"/>
                  <a:t> value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800" b="0" i="1" smtClean="0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fr-FR" sz="2800" b="0" i="1" smtClean="0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weight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from</a:t>
                </a:r>
                <a:r>
                  <a:rPr lang="fr-FR" sz="2800" dirty="0" smtClean="0"/>
                  <a:t> the </a:t>
                </a:r>
                <a:r>
                  <a:rPr lang="fr-FR" sz="2800" dirty="0" err="1" smtClean="0"/>
                  <a:t>labs</a:t>
                </a:r>
                <a:r>
                  <a:rPr lang="fr-FR" sz="2800" dirty="0" smtClean="0"/>
                  <a:t> and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𝑠𝑒𝑛𝑠𝑜𝑟</m:t>
                    </m:r>
                    <m:r>
                      <m:rPr>
                        <m:lit/>
                      </m:rPr>
                      <a:rPr lang="fr-FR" sz="2800" b="0" i="1" smtClean="0">
                        <a:latin typeface="Cambria Math"/>
                      </a:rPr>
                      <m:t>_</m:t>
                    </m:r>
                    <m:r>
                      <a:rPr lang="fr-FR" sz="2800" b="0" i="1" smtClean="0">
                        <a:latin typeface="Cambria Math"/>
                      </a:rPr>
                      <m:t>𝑣𝑎𝑙𝑢</m:t>
                    </m:r>
                    <m:sSub>
                      <m:sSub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fr-FR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the value </a:t>
                </a:r>
                <a:r>
                  <a:rPr lang="fr-FR" sz="2800" dirty="0" err="1" smtClean="0"/>
                  <a:t>given</a:t>
                </a:r>
                <a:r>
                  <a:rPr lang="fr-FR" sz="2800" dirty="0" smtClean="0"/>
                  <a:t> by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800" b="0" i="1" smtClean="0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fr-FR" sz="2800" b="0" i="1" smtClean="0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fr-FR" sz="2800" dirty="0" smtClean="0"/>
                  <a:t> sensor.</a:t>
                </a:r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43"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1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4) </a:t>
            </a:r>
            <a:r>
              <a:rPr lang="fr-FR" dirty="0" err="1" smtClean="0"/>
              <a:t>Metrics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800" dirty="0" smtClean="0"/>
                  <a:t>Alignment </a:t>
                </a:r>
                <a:r>
                  <a:rPr lang="fr-FR" sz="2800" dirty="0" err="1" smtClean="0"/>
                  <a:t>Metrics</a:t>
                </a:r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8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8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27"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48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smtClean="0"/>
                  <a:t>Cohesion </a:t>
                </a:r>
                <a:r>
                  <a:rPr lang="fr-FR" sz="2800" dirty="0" err="1" smtClean="0"/>
                  <a:t>Metrics</a:t>
                </a:r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8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𝑑𝑖𝑠𝑡</m:t>
                                  </m:r>
                                  <m:d>
                                    <m:d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sz="2800" b="0" i="1" smtClean="0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28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  <a:blipFill rotWithShape="1">
                <a:blip r:embed="rId2"/>
                <a:stretch>
                  <a:fillRect l="-1143" t="-10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37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smtClean="0"/>
                  <a:t>Velocity </a:t>
                </a:r>
                <a:r>
                  <a:rPr lang="fr-FR" sz="2800" dirty="0" err="1" smtClean="0"/>
                  <a:t>Metrics</a:t>
                </a:r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fr-FR" sz="2800" b="0" i="1" smtClean="0">
                          <a:latin typeface="Cambria Math"/>
                        </a:rPr>
                        <m:t>𝑚𝑎𝑥</m:t>
                      </m:r>
                      <m:d>
                        <m:d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latin typeface="Cambria Math"/>
                                </a:rPr>
                                <m:t>Φ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2800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fr-FR" sz="2800" b="0" i="1" smtClean="0">
                                  <a:latin typeface="Cambria Math"/>
                                </a:rPr>
                                <m:t>[</m:t>
                              </m:r>
                              <m:r>
                                <a:rPr lang="fr-FR" sz="28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fr-FR" sz="2800" b="0" i="1" smtClean="0">
                                  <a:latin typeface="Cambria Math"/>
                                </a:rPr>
                                <m:t>−1]</m:t>
                              </m:r>
                            </m:e>
                          </m:d>
                          <m:r>
                            <a:rPr lang="fr-FR" sz="2800" b="0" i="1" smtClean="0">
                              <a:latin typeface="Cambria Math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  <a:blipFill rotWithShape="1">
                <a:blip r:embed="rId2"/>
                <a:stretch>
                  <a:fillRect l="-1143" t="-10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4) </a:t>
            </a:r>
            <a:r>
              <a:rPr lang="fr-FR" dirty="0" err="1" smtClean="0"/>
              <a:t>Experimental</a:t>
            </a:r>
            <a:r>
              <a:rPr lang="fr-FR" dirty="0" smtClean="0"/>
              <a:t> Setup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Simulation in </a:t>
            </a:r>
            <a:r>
              <a:rPr lang="fr-FR" sz="2800" dirty="0" err="1" smtClean="0"/>
              <a:t>Webots</a:t>
            </a:r>
            <a:endParaRPr lang="fr-FR" sz="2800" dirty="0" smtClean="0"/>
          </a:p>
          <a:p>
            <a:pPr lvl="1"/>
            <a:r>
              <a:rPr lang="fr-FR" sz="2400" dirty="0" smtClean="0"/>
              <a:t>First Scenario : </a:t>
            </a:r>
            <a:r>
              <a:rPr lang="fr-FR" sz="2400" dirty="0" err="1" smtClean="0"/>
              <a:t>Cluttered</a:t>
            </a:r>
            <a:r>
              <a:rPr lang="fr-FR" sz="2400" dirty="0" smtClean="0"/>
              <a:t> </a:t>
            </a:r>
            <a:r>
              <a:rPr lang="fr-FR" sz="2400" dirty="0" err="1" smtClean="0"/>
              <a:t>Environment</a:t>
            </a:r>
            <a:endParaRPr lang="fr-FR" sz="2400" dirty="0" smtClean="0"/>
          </a:p>
          <a:p>
            <a:pPr marL="448056" lvl="1" indent="0">
              <a:buNone/>
            </a:pPr>
            <a:endParaRPr lang="fr-FR" sz="2400" dirty="0" smtClean="0"/>
          </a:p>
        </p:txBody>
      </p:sp>
      <p:pic>
        <p:nvPicPr>
          <p:cNvPr id="6" name="obstacles_10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2708920"/>
            <a:ext cx="6660232" cy="37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8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>
            <a:normAutofit/>
          </a:bodyPr>
          <a:lstStyle/>
          <a:p>
            <a:pPr lvl="1"/>
            <a:r>
              <a:rPr lang="fr-FR" sz="2400" dirty="0" smtClean="0"/>
              <a:t>Second Scenario : </a:t>
            </a:r>
            <a:r>
              <a:rPr lang="fr-FR" sz="2400" dirty="0" err="1" smtClean="0"/>
              <a:t>Dynamic</a:t>
            </a:r>
            <a:r>
              <a:rPr lang="fr-FR" sz="2400" dirty="0" smtClean="0"/>
              <a:t> </a:t>
            </a:r>
            <a:r>
              <a:rPr lang="fr-FR" sz="2400" dirty="0" err="1" smtClean="0"/>
              <a:t>Environment</a:t>
            </a:r>
            <a:endParaRPr lang="fr-FR" sz="2400" dirty="0" smtClean="0"/>
          </a:p>
          <a:p>
            <a:endParaRPr lang="fr-FR" sz="2800" dirty="0"/>
          </a:p>
          <a:p>
            <a:pPr marL="36576" indent="0">
              <a:buNone/>
            </a:pPr>
            <a:endParaRPr lang="fr-FR" sz="2800" dirty="0"/>
          </a:p>
        </p:txBody>
      </p:sp>
      <p:pic>
        <p:nvPicPr>
          <p:cNvPr id="2" name="cross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1412776"/>
            <a:ext cx="7524328" cy="42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3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Real </a:t>
            </a:r>
            <a:r>
              <a:rPr lang="fr-FR" dirty="0" err="1" smtClean="0"/>
              <a:t>Experiments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61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08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Simulation in </a:t>
            </a:r>
            <a:r>
              <a:rPr lang="fr-FR" dirty="0" err="1" smtClean="0"/>
              <a:t>Webots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69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Real </a:t>
            </a:r>
            <a:r>
              <a:rPr lang="fr-FR" dirty="0" err="1" smtClean="0"/>
              <a:t>Experiments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6832"/>
            <a:ext cx="5070579" cy="35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Summary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Discussion</a:t>
            </a:r>
          </a:p>
          <a:p>
            <a:r>
              <a:rPr lang="en-US" dirty="0" smtClean="0"/>
              <a:t>Conclusion</a:t>
            </a:r>
          </a:p>
          <a:p>
            <a:pPr marL="36576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04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/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2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/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/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Methodology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0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</a:t>
            </a:r>
            <a:r>
              <a:rPr lang="en-US" dirty="0" err="1" smtClean="0"/>
              <a:t>Reynold’s</a:t>
            </a:r>
            <a:r>
              <a:rPr lang="en-US" dirty="0" smtClean="0"/>
              <a:t>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800" dirty="0" smtClean="0"/>
              </a:p>
              <a:p>
                <a:pPr marL="36576" indent="0" algn="ctr">
                  <a:buNone/>
                </a:pPr>
                <a:r>
                  <a:rPr lang="en-US" sz="2800" u="sng" dirty="0" smtClean="0"/>
                  <a:t>Cohesion Rule</a:t>
                </a:r>
              </a:p>
              <a:p>
                <a:pPr marL="36576" indent="0" algn="ctr">
                  <a:buNone/>
                </a:pPr>
                <a:endParaRPr lang="en-US" sz="2800" dirty="0" smtClean="0"/>
              </a:p>
              <a:p>
                <a:pPr marL="36576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≠</m:t>
                          </m:r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9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</p:spPr>
            <p:txBody>
              <a:bodyPr>
                <a:normAutofit/>
              </a:bodyPr>
              <a:lstStyle/>
              <a:p>
                <a:pPr marL="36576" indent="0" algn="ctr">
                  <a:buNone/>
                </a:pPr>
                <a:r>
                  <a:rPr lang="fr-FR" sz="2800" u="sng" dirty="0" smtClean="0"/>
                  <a:t>Separation</a:t>
                </a:r>
                <a:r>
                  <a:rPr lang="fr-FR" sz="2800" u="sng" dirty="0" smtClean="0"/>
                  <a:t> </a:t>
                </a:r>
                <a:r>
                  <a:rPr lang="fr-FR" sz="2800" u="sng" dirty="0" err="1" smtClean="0"/>
                  <a:t>Rule</a:t>
                </a:r>
                <a:endParaRPr lang="fr-FR" sz="2800" u="sng" dirty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pPr marL="36576" indent="0">
                  <a:buNone/>
                </a:pPr>
                <a:endParaRPr lang="fr-FR" sz="2800" b="0" i="1" dirty="0" smtClean="0">
                  <a:latin typeface="Cambria Math"/>
                </a:endParaRPr>
              </a:p>
              <a:p>
                <a:pPr marL="36576" indent="0">
                  <a:buNone/>
                </a:pPr>
                <a:endParaRPr lang="fr-FR" sz="2800" i="1" dirty="0">
                  <a:latin typeface="Cambria Math"/>
                </a:endParaRPr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𝑘𝑥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  <a:blipFill rotWithShape="1">
                <a:blip r:embed="rId2"/>
                <a:stretch>
                  <a:fillRect l="-1143" t="-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4283968" y="1844824"/>
            <a:ext cx="3693372" cy="3249652"/>
            <a:chOff x="2699792" y="2060848"/>
            <a:chExt cx="3693372" cy="32496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2060848"/>
              <a:ext cx="3693372" cy="27700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699792" y="4941168"/>
              <a:ext cx="3693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Repulsion Rule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1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</p:spPr>
            <p:txBody>
              <a:bodyPr>
                <a:normAutofit/>
              </a:bodyPr>
              <a:lstStyle/>
              <a:p>
                <a:pPr marL="36576" indent="0" algn="ctr">
                  <a:buNone/>
                </a:pPr>
                <a:r>
                  <a:rPr lang="fr-FR" sz="2800" u="sng" dirty="0" smtClean="0"/>
                  <a:t>Separation</a:t>
                </a:r>
                <a:r>
                  <a:rPr lang="fr-FR" sz="2800" u="sng" dirty="0" smtClean="0"/>
                  <a:t> </a:t>
                </a:r>
                <a:r>
                  <a:rPr lang="fr-FR" sz="2800" u="sng" dirty="0" err="1" smtClean="0"/>
                  <a:t>Rule</a:t>
                </a:r>
                <a:endParaRPr lang="fr-FR" sz="2800" u="sng" dirty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𝑟𝑒𝑝𝑢𝑙𝑠𝑖𝑜𝑛</m:t>
                      </m:r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𝑅𝑈𝐿𝐸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lit/>
                            </m:rPr>
                            <a:rPr lang="fr-FR" sz="2800" b="0" i="1" smtClean="0">
                              <a:latin typeface="Cambria Math"/>
                            </a:rPr>
                            <m:t>_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𝑇𝐻𝑅𝐸𝑆𝐻𝑂𝐿𝐷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𝑑𝑖𝑠𝑡𝑎𝑛𝑐𝑒</m:t>
                          </m:r>
                        </m:den>
                      </m:f>
                      <m:r>
                        <a:rPr lang="fr-FR" sz="28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𝑟𝑒𝑙𝑎𝑡𝑖𝑣𝑒</m:t>
                          </m:r>
                          <m:r>
                            <m:rPr>
                              <m:lit/>
                            </m:rPr>
                            <a:rPr lang="fr-FR" sz="2800" b="0" i="1" smtClean="0">
                              <a:latin typeface="Cambria Math"/>
                            </a:rPr>
                            <m:t>_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𝑝𝑜𝑠𝑖𝑡𝑖𝑜𝑛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𝑑𝑖𝑠𝑡𝑎𝑛𝑐𝑒</m:t>
                          </m:r>
                        </m:den>
                      </m:f>
                      <m:r>
                        <a:rPr lang="fr-FR" sz="2800" b="0" i="1" smtClean="0">
                          <a:latin typeface="Cambria Math"/>
                        </a:rPr>
                        <m:t>∗</m:t>
                      </m:r>
                      <m:r>
                        <a:rPr lang="fr-FR" sz="2800" b="0" i="1" smtClean="0">
                          <a:latin typeface="Cambria Math"/>
                        </a:rPr>
                        <m:t>𝑟𝑒𝑝𝑢𝑙𝑠𝑖𝑜𝑛</m:t>
                      </m:r>
                    </m:oMath>
                  </m:oMathPara>
                </a14:m>
                <a:endParaRPr lang="fr-FR" sz="2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  <a:blipFill rotWithShape="1">
                <a:blip r:embed="rId2"/>
                <a:stretch>
                  <a:fillRect l="-1143" t="-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1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Wheel Speed Computation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800" dirty="0" smtClean="0"/>
                  <a:t>If the </a:t>
                </a:r>
                <a:r>
                  <a:rPr lang="fr-FR" sz="2800" dirty="0" err="1" smtClean="0"/>
                  <a:t>bearing</a:t>
                </a:r>
                <a:r>
                  <a:rPr lang="fr-FR" sz="2800" dirty="0" smtClean="0"/>
                  <a:t> of the robot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greater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than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fr-FR" sz="28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sz="2800" dirty="0" smtClean="0"/>
                  <a:t>, </a:t>
                </a:r>
                <a:r>
                  <a:rPr lang="fr-FR" sz="2800" dirty="0" err="1" smtClean="0"/>
                  <a:t>then</a:t>
                </a:r>
                <a:r>
                  <a:rPr lang="fr-FR" sz="2800" dirty="0" smtClean="0"/>
                  <a:t> :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𝑤</m:t>
                    </m:r>
                    <m:r>
                      <a:rPr lang="fr-FR" sz="2800" b="0" i="1" smtClean="0">
                        <a:latin typeface="Cambria Math"/>
                      </a:rPr>
                      <m:t>=</m:t>
                    </m:r>
                    <m:r>
                      <a:rPr lang="fr-FR" sz="2800" b="0" i="1" smtClean="0">
                        <a:latin typeface="Cambria Math"/>
                      </a:rPr>
                      <m:t>𝑚𝑎𝑥</m:t>
                    </m:r>
                    <m:r>
                      <m:rPr>
                        <m:lit/>
                      </m:rPr>
                      <a:rPr lang="fr-FR" sz="2800" b="0" i="1" smtClean="0">
                        <a:latin typeface="Cambria Math"/>
                      </a:rPr>
                      <m:t>_</m:t>
                    </m:r>
                    <m:r>
                      <a:rPr lang="fr-FR" sz="2800" b="0" i="1" smtClean="0">
                        <a:latin typeface="Cambria Math"/>
                      </a:rPr>
                      <m:t>𝑠𝑝𝑒𝑒𝑑</m:t>
                    </m:r>
                  </m:oMath>
                </a14:m>
                <a:r>
                  <a:rPr lang="fr-FR" sz="2800" dirty="0" smtClean="0"/>
                  <a:t> and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𝑢</m:t>
                    </m:r>
                    <m:r>
                      <a:rPr lang="fr-FR" sz="2800" b="0" i="1" smtClean="0">
                        <a:latin typeface="Cambria Math"/>
                      </a:rPr>
                      <m:t>=0</m:t>
                    </m:r>
                  </m:oMath>
                </a14:m>
                <a:endParaRPr lang="fr-FR" sz="2800" dirty="0" smtClean="0"/>
              </a:p>
              <a:p>
                <a:r>
                  <a:rPr lang="fr-FR" sz="2800" dirty="0" smtClean="0"/>
                  <a:t>If the </a:t>
                </a:r>
                <a:r>
                  <a:rPr lang="fr-FR" sz="2800" dirty="0" err="1" smtClean="0"/>
                  <a:t>bearing</a:t>
                </a:r>
                <a:r>
                  <a:rPr lang="fr-FR" sz="2800" dirty="0" smtClean="0"/>
                  <a:t> of the robot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lower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than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/>
                      </a:rPr>
                      <m:t>−</m:t>
                    </m:r>
                    <m:f>
                      <m:fPr>
                        <m:type m:val="skw"/>
                        <m:ctrlPr>
                          <a:rPr lang="fr-FR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fr-FR" sz="28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sz="2800" dirty="0" smtClean="0"/>
                  <a:t>, </a:t>
                </a:r>
                <a:r>
                  <a:rPr lang="fr-FR" sz="2800" dirty="0" err="1" smtClean="0"/>
                  <a:t>then</a:t>
                </a:r>
                <a:r>
                  <a:rPr lang="fr-FR" sz="2800" dirty="0" smtClean="0"/>
                  <a:t> :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𝑤</m:t>
                    </m:r>
                    <m:r>
                      <a:rPr lang="fr-FR" sz="2800" b="0" i="1" smtClean="0">
                        <a:latin typeface="Cambria Math"/>
                      </a:rPr>
                      <m:t>=−</m:t>
                    </m:r>
                    <m:r>
                      <a:rPr lang="fr-FR" sz="2800" b="0" i="1" smtClean="0">
                        <a:latin typeface="Cambria Math"/>
                      </a:rPr>
                      <m:t>𝑚𝑎𝑥</m:t>
                    </m:r>
                    <m:r>
                      <m:rPr>
                        <m:lit/>
                      </m:rPr>
                      <a:rPr lang="fr-FR" sz="2800" b="0" i="1" smtClean="0">
                        <a:latin typeface="Cambria Math"/>
                      </a:rPr>
                      <m:t>_</m:t>
                    </m:r>
                    <m:r>
                      <a:rPr lang="fr-FR" sz="2800" b="0" i="1" smtClean="0">
                        <a:latin typeface="Cambria Math"/>
                      </a:rPr>
                      <m:t>𝑠𝑝𝑒𝑒𝑑</m:t>
                    </m:r>
                  </m:oMath>
                </a14:m>
                <a:r>
                  <a:rPr lang="fr-FR" sz="2800" dirty="0" smtClean="0"/>
                  <a:t> and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𝑢</m:t>
                    </m:r>
                    <m:r>
                      <a:rPr lang="fr-FR" sz="2800" b="0" i="1" smtClean="0">
                        <a:latin typeface="Cambria Math"/>
                      </a:rPr>
                      <m:t>=0</m:t>
                    </m:r>
                  </m:oMath>
                </a14:m>
                <a:endParaRPr lang="fr-FR" sz="2800" dirty="0" smtClean="0"/>
              </a:p>
              <a:p>
                <a:r>
                  <a:rPr lang="fr-FR" sz="2800" dirty="0" err="1" smtClean="0"/>
                  <a:t>Otherwise</a:t>
                </a:r>
                <a:r>
                  <a:rPr lang="fr-FR" sz="2800" dirty="0" smtClean="0"/>
                  <a:t> :</a:t>
                </a:r>
              </a:p>
              <a:p>
                <a:pPr marL="36576" indent="0">
                  <a:buNone/>
                </a:pPr>
                <a:r>
                  <a:rPr lang="fr-FR" sz="2800" dirty="0"/>
                  <a:t>	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𝑤</m:t>
                    </m:r>
                    <m:r>
                      <a:rPr lang="fr-FR" sz="2800" b="0" i="1" smtClean="0">
                        <a:latin typeface="Cambria Math"/>
                      </a:rPr>
                      <m:t>=</m:t>
                    </m:r>
                    <m:r>
                      <a:rPr lang="fr-FR" sz="2800" b="0" i="1" smtClean="0">
                        <a:latin typeface="Cambria Math"/>
                      </a:rPr>
                      <m:t>𝑏𝑒𝑎𝑟𝑖𝑛𝑔</m:t>
                    </m:r>
                    <m:r>
                      <a:rPr lang="fr-FR" sz="2800" b="0" i="1" smtClean="0">
                        <a:latin typeface="Cambria Math"/>
                      </a:rPr>
                      <m:t>∗</m:t>
                    </m:r>
                    <m:r>
                      <a:rPr lang="fr-FR" sz="2800" b="0" i="1" smtClean="0">
                        <a:latin typeface="Cambria Math"/>
                      </a:rPr>
                      <m:t>𝑚𝑎𝑥</m:t>
                    </m:r>
                    <m:r>
                      <m:rPr>
                        <m:lit/>
                      </m:rPr>
                      <a:rPr lang="fr-FR" sz="2800" b="0" i="1" smtClean="0">
                        <a:latin typeface="Cambria Math"/>
                      </a:rPr>
                      <m:t>_</m:t>
                    </m:r>
                    <m:r>
                      <a:rPr lang="fr-FR" sz="2800" b="0" i="1" smtClean="0">
                        <a:latin typeface="Cambria Math"/>
                      </a:rPr>
                      <m:t>𝑠𝑝𝑒𝑒𝑑</m:t>
                    </m:r>
                    <m:r>
                      <a:rPr lang="fr-FR" sz="2800" b="0" i="1" smtClean="0">
                        <a:latin typeface="Cambria Math"/>
                      </a:rPr>
                      <m:t>∗</m:t>
                    </m:r>
                    <m:f>
                      <m:fPr>
                        <m:type m:val="skw"/>
                        <m:ctrlPr>
                          <a:rPr lang="fr-FR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fr-FR" sz="2800" b="0" i="1" smtClean="0">
                            <a:latin typeface="Cambria Math"/>
                          </a:rPr>
                          <m:t>𝜋</m:t>
                        </m:r>
                      </m:den>
                    </m:f>
                  </m:oMath>
                </a14:m>
                <a:endParaRPr lang="fr-FR" sz="2800" dirty="0" smtClean="0"/>
              </a:p>
              <a:p>
                <a:pPr marL="36576" indent="0">
                  <a:buNone/>
                </a:pPr>
                <a:r>
                  <a:rPr lang="fr-FR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latin typeface="Cambria Math"/>
                      </a:rPr>
                      <m:t>u</m:t>
                    </m:r>
                    <m:r>
                      <a:rPr lang="fr-FR" sz="2800" b="0" i="0" smtClean="0">
                        <a:latin typeface="Cambria Math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fr-FR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/>
                          </a:rPr>
                          <m:t>𝑠𝑝𝑒𝑒𝑑</m:t>
                        </m:r>
                      </m:e>
                    </m:d>
                    <m:r>
                      <a:rPr lang="fr-FR" sz="2800" b="0" i="1" smtClean="0">
                        <a:latin typeface="Cambria Math"/>
                      </a:rPr>
                      <m:t>∗</m:t>
                    </m:r>
                    <m:f>
                      <m:f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fr-FR" sz="2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fr-FR" sz="2800" b="0" i="1" smtClean="0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/>
                              </a:rPr>
                              <m:t>𝑏𝑒𝑎𝑟𝑖𝑛𝑔</m:t>
                            </m:r>
                          </m:e>
                        </m:d>
                      </m:num>
                      <m:den>
                        <m:f>
                          <m:fPr>
                            <m:type m:val="skw"/>
                            <m:ctrlPr>
                              <a:rPr lang="fr-FR" sz="2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fr-FR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43"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4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Wheel Speed Computation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72" y="1600200"/>
            <a:ext cx="5202256" cy="4525963"/>
          </a:xfrm>
        </p:spPr>
      </p:pic>
    </p:spTree>
    <p:extLst>
      <p:ext uri="{BB962C8B-B14F-4D97-AF65-F5344CB8AC3E}">
        <p14:creationId xmlns:p14="http://schemas.microsoft.com/office/powerpoint/2010/main" val="30147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781</TotalTime>
  <Words>373</Words>
  <Application>Microsoft Office PowerPoint</Application>
  <PresentationFormat>On-screen Show (4:3)</PresentationFormat>
  <Paragraphs>64</Paragraphs>
  <Slides>20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Technic</vt:lpstr>
      <vt:lpstr>Multi-robots navigation in cluttered and dynamic environments</vt:lpstr>
      <vt:lpstr>Summary</vt:lpstr>
      <vt:lpstr>Introduction</vt:lpstr>
      <vt:lpstr>Methodology</vt:lpstr>
      <vt:lpstr>1) Reynold’s Rules</vt:lpstr>
      <vt:lpstr>PowerPoint Presentation</vt:lpstr>
      <vt:lpstr>PowerPoint Presentation</vt:lpstr>
      <vt:lpstr>2) Wheel Speed Computation</vt:lpstr>
      <vt:lpstr>2) Wheel Speed Computation</vt:lpstr>
      <vt:lpstr>3) Braitenberg</vt:lpstr>
      <vt:lpstr>4) Metrics</vt:lpstr>
      <vt:lpstr>PowerPoint Presentation</vt:lpstr>
      <vt:lpstr>PowerPoint Presentation</vt:lpstr>
      <vt:lpstr>4) Experimental Setup</vt:lpstr>
      <vt:lpstr>PowerPoint Presentation</vt:lpstr>
      <vt:lpstr>PowerPoint Presentation</vt:lpstr>
      <vt:lpstr>Results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Multi-robots navigation in cluttered and dynamic environments</dc:title>
  <dc:creator>Alexis Dewaele</dc:creator>
  <cp:lastModifiedBy>Alexis Dewaele</cp:lastModifiedBy>
  <cp:revision>26</cp:revision>
  <dcterms:created xsi:type="dcterms:W3CDTF">2018-12-10T08:54:40Z</dcterms:created>
  <dcterms:modified xsi:type="dcterms:W3CDTF">2018-12-16T09:25:14Z</dcterms:modified>
</cp:coreProperties>
</file>